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23"/>
  </p:notesMasterIdLst>
  <p:sldIdLst>
    <p:sldId id="256" r:id="rId2"/>
    <p:sldId id="273" r:id="rId3"/>
    <p:sldId id="259" r:id="rId4"/>
    <p:sldId id="274" r:id="rId5"/>
    <p:sldId id="262" r:id="rId6"/>
    <p:sldId id="264" r:id="rId7"/>
    <p:sldId id="275" r:id="rId8"/>
    <p:sldId id="282" r:id="rId9"/>
    <p:sldId id="276" r:id="rId10"/>
    <p:sldId id="283" r:id="rId11"/>
    <p:sldId id="281" r:id="rId12"/>
    <p:sldId id="278" r:id="rId13"/>
    <p:sldId id="279" r:id="rId14"/>
    <p:sldId id="265" r:id="rId15"/>
    <p:sldId id="280" r:id="rId16"/>
    <p:sldId id="267" r:id="rId17"/>
    <p:sldId id="268" r:id="rId18"/>
    <p:sldId id="269" r:id="rId19"/>
    <p:sldId id="284" r:id="rId20"/>
    <p:sldId id="285" r:id="rId21"/>
    <p:sldId id="286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5405" autoAdjust="0"/>
  </p:normalViewPr>
  <p:slideViewPr>
    <p:cSldViewPr snapToGrid="0">
      <p:cViewPr varScale="1">
        <p:scale>
          <a:sx n="113" d="100"/>
          <a:sy n="113" d="100"/>
        </p:scale>
        <p:origin x="40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48330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197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448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3858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695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36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21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43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01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4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764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03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171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77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 rot="10800000" flipH="1">
            <a:off x="0" y="2984999"/>
            <a:ext cx="9144000" cy="21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0" y="2393175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 rot="10800000" flipH="1">
            <a:off x="0" y="2983958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746892"/>
            <a:ext cx="7772400" cy="123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093357"/>
            <a:ext cx="7772400" cy="66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 flipH="1">
            <a:off x="0" y="1163100"/>
            <a:ext cx="9144000" cy="3980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4526627" y="571349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4526627" y="1162132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1163100"/>
            <a:ext cx="9144000" cy="3980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4526627" y="1162132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flipH="1">
            <a:off x="4526627" y="571349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10800000" flipH="1">
            <a:off x="0" y="1163100"/>
            <a:ext cx="9144000" cy="3980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 flipH="1">
            <a:off x="4526627" y="571349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>
            <a:off x="4526627" y="1162132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4412699"/>
            <a:ext cx="9144000" cy="730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526627" y="3820834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x="4526627" y="4411617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4421726"/>
            <a:ext cx="8229600" cy="505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6676" y="76256"/>
            <a:ext cx="9134130" cy="5054792"/>
          </a:xfrm>
          <a:custGeom>
            <a:avLst/>
            <a:gdLst/>
            <a:ahLst/>
            <a:cxnLst/>
            <a:rect l="0" t="0" r="0" b="0"/>
            <a:pathLst>
              <a:path w="9157023" h="6739723" extrusionOk="0">
                <a:moveTo>
                  <a:pt x="1629" y="0"/>
                </a:moveTo>
                <a:lnTo>
                  <a:pt x="9157023" y="4340980"/>
                </a:lnTo>
                <a:lnTo>
                  <a:pt x="1593" y="6739723"/>
                </a:lnTo>
                <a:cubicBezTo>
                  <a:pt x="-3941" y="5123960"/>
                  <a:pt x="7163" y="1615763"/>
                  <a:pt x="1629" y="0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3.mp4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em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148125" y="175575"/>
            <a:ext cx="8928900" cy="2729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3600" dirty="0"/>
              <a:t>Illusion de sortie de corps en réalité virtuelle </a:t>
            </a:r>
            <a:r>
              <a:rPr lang="fr" sz="3600" dirty="0" smtClean="0"/>
              <a:t>pour l’anorexie mentale</a:t>
            </a:r>
            <a:endParaRPr lang="fr" sz="3600" dirty="0"/>
          </a:p>
          <a:p>
            <a:pPr rtl="0">
              <a:spcBef>
                <a:spcPts val="0"/>
              </a:spcBef>
              <a:buNone/>
            </a:pPr>
            <a:endParaRPr sz="2400" i="1" dirty="0"/>
          </a:p>
          <a:p>
            <a:pPr rtl="0">
              <a:spcBef>
                <a:spcPts val="0"/>
              </a:spcBef>
              <a:buNone/>
            </a:pPr>
            <a:r>
              <a:rPr lang="fr" sz="2400" i="1" dirty="0"/>
              <a:t>Guillaume Biannic (g9bianni@enib.fr)</a:t>
            </a:r>
          </a:p>
          <a:p>
            <a:pPr rtl="0">
              <a:spcBef>
                <a:spcPts val="0"/>
              </a:spcBef>
              <a:buNone/>
            </a:pPr>
            <a:endParaRPr sz="2400" i="1" dirty="0"/>
          </a:p>
          <a:p>
            <a:pPr rtl="0">
              <a:spcBef>
                <a:spcPts val="0"/>
              </a:spcBef>
              <a:buNone/>
            </a:pPr>
            <a:r>
              <a:rPr lang="fr" sz="1400" i="1" dirty="0"/>
              <a:t>Encadrants : Nathalie Le Bigot (nathalie.lebigot@univ-brest.fr), Cédric Buche (buche@enib.fr)</a:t>
            </a:r>
          </a:p>
          <a:p>
            <a:pPr>
              <a:spcBef>
                <a:spcPts val="0"/>
              </a:spcBef>
              <a:buNone/>
            </a:pPr>
            <a:endParaRPr sz="2400" i="1" dirty="0"/>
          </a:p>
        </p:txBody>
      </p:sp>
      <p:sp>
        <p:nvSpPr>
          <p:cNvPr id="40" name="Shape 40"/>
          <p:cNvSpPr txBox="1"/>
          <p:nvPr/>
        </p:nvSpPr>
        <p:spPr>
          <a:xfrm>
            <a:off x="8570250" y="4791000"/>
            <a:ext cx="573600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899" y="4121624"/>
            <a:ext cx="1905126" cy="9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124" y="4034400"/>
            <a:ext cx="1719874" cy="11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61" y="3581202"/>
            <a:ext cx="2226586" cy="117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3807" y="3276358"/>
            <a:ext cx="953799" cy="17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2966" y="3097164"/>
            <a:ext cx="5260882" cy="87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41" y="4251931"/>
            <a:ext cx="1518840" cy="69606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 smtClean="0"/>
              <a:t>Réalisation</a:t>
            </a:r>
            <a:br>
              <a:rPr lang="fr-FR" sz="3000" dirty="0" smtClean="0"/>
            </a:br>
            <a:r>
              <a:rPr lang="fr-FR" sz="2400" dirty="0" smtClean="0"/>
              <a:t>Avatars</a:t>
            </a: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11" name="Shape 114"/>
          <p:cNvSpPr txBox="1"/>
          <p:nvPr/>
        </p:nvSpPr>
        <p:spPr>
          <a:xfrm>
            <a:off x="5217042" y="4345569"/>
            <a:ext cx="3311056" cy="5649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fr" i="1" dirty="0" smtClean="0">
                <a:latin typeface="Georgia"/>
                <a:ea typeface="Georgia"/>
                <a:cs typeface="Georgia"/>
                <a:sym typeface="Georgia"/>
              </a:rPr>
              <a:t>Modèle après modification avec apparence d’origine en transparence</a:t>
            </a:r>
            <a:endParaRPr lang="fr" i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Shape 112"/>
          <p:cNvSpPr txBox="1">
            <a:spLocks/>
          </p:cNvSpPr>
          <p:nvPr/>
        </p:nvSpPr>
        <p:spPr>
          <a:xfrm>
            <a:off x="457200" y="1241550"/>
            <a:ext cx="391493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30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9pPr>
          </a:lstStyle>
          <a:p>
            <a:endParaRPr lang="fr-FR" sz="1800" dirty="0" smtClean="0"/>
          </a:p>
          <a:p>
            <a:r>
              <a:rPr lang="fr-FR" sz="1800" dirty="0" smtClean="0"/>
              <a:t>Avatars créés avec </a:t>
            </a:r>
            <a:r>
              <a:rPr lang="fr-FR" sz="1800" i="1" dirty="0" err="1" smtClean="0"/>
              <a:t>MakeHuman</a:t>
            </a:r>
            <a:endParaRPr lang="fr-FR" sz="1800" i="1" dirty="0" smtClean="0"/>
          </a:p>
          <a:p>
            <a:endParaRPr lang="fr-FR" sz="1800" i="1" dirty="0"/>
          </a:p>
          <a:p>
            <a:r>
              <a:rPr lang="fr-FR" sz="1800" dirty="0" smtClean="0"/>
              <a:t>25 avatars proposés </a:t>
            </a:r>
          </a:p>
          <a:p>
            <a:endParaRPr lang="fr-FR" sz="1800" dirty="0"/>
          </a:p>
          <a:p>
            <a:r>
              <a:rPr lang="fr-FR" sz="1800" dirty="0" smtClean="0"/>
              <a:t>Modification du maillage (</a:t>
            </a:r>
            <a:r>
              <a:rPr lang="fr-FR" sz="1800" i="1" dirty="0" err="1" smtClean="0"/>
              <a:t>Mesh</a:t>
            </a:r>
            <a:r>
              <a:rPr lang="fr-FR" sz="1800" i="1" dirty="0" smtClean="0"/>
              <a:t>) de l’avatar</a:t>
            </a:r>
            <a:endParaRPr lang="fr-FR" sz="1800" dirty="0"/>
          </a:p>
        </p:txBody>
      </p:sp>
      <p:sp>
        <p:nvSpPr>
          <p:cNvPr id="13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297" y="1292153"/>
            <a:ext cx="4223033" cy="31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0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 smtClean="0"/>
              <a:t>Application</a:t>
            </a:r>
            <a:endParaRPr lang="fr-FR" sz="3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6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DemoDiap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490" y="1186944"/>
            <a:ext cx="8318310" cy="36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8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 smtClean="0"/>
              <a:t>Evaluation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5086302" cy="3725699"/>
          </a:xfrm>
        </p:spPr>
        <p:txBody>
          <a:bodyPr/>
          <a:lstStyle/>
          <a:p>
            <a:r>
              <a:rPr lang="fr-FR" sz="1800" dirty="0" smtClean="0"/>
              <a:t>Quatre conditions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Avec/Sans stimulation tactile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Avec/Sans modification de l’avatar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r>
              <a:rPr lang="fr-FR" sz="1800" dirty="0" smtClean="0"/>
              <a:t>Mesures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Effet stimulation tactile : Localisation dans l’espace </a:t>
            </a:r>
            <a:r>
              <a:rPr lang="fr" sz="1800" dirty="0"/>
              <a:t>[Blanke et al., 2010] </a:t>
            </a:r>
            <a:endParaRPr lang="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Effet modification du corps : Perception </a:t>
            </a:r>
            <a:r>
              <a:rPr lang="fr-FR" sz="1800" dirty="0"/>
              <a:t>implicite de la largeur du corps [</a:t>
            </a:r>
            <a:r>
              <a:rPr lang="fr-FR" sz="1800" dirty="0" err="1"/>
              <a:t>Guardia</a:t>
            </a:r>
            <a:r>
              <a:rPr lang="fr-FR" sz="1800" dirty="0"/>
              <a:t> et al, 2010] </a:t>
            </a:r>
            <a:endParaRPr lang="fr-FR" sz="1800" dirty="0" smtClean="0"/>
          </a:p>
          <a:p>
            <a:endParaRPr lang="fr-FR" sz="1200" dirty="0"/>
          </a:p>
          <a:p>
            <a:endParaRPr lang="fr" sz="1800" dirty="0"/>
          </a:p>
          <a:p>
            <a:r>
              <a:rPr lang="fr" sz="1800" dirty="0" smtClean="0"/>
              <a:t>Questionnaires </a:t>
            </a:r>
            <a:r>
              <a:rPr lang="fr" sz="1800" dirty="0"/>
              <a:t>[Lenggenhager et al., 2007] </a:t>
            </a:r>
            <a:endParaRPr lang="fr-FR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5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Shape 114"/>
          <p:cNvSpPr txBox="1"/>
          <p:nvPr/>
        </p:nvSpPr>
        <p:spPr>
          <a:xfrm>
            <a:off x="5733391" y="4181793"/>
            <a:ext cx="2763520" cy="424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fr" i="1" dirty="0" smtClean="0">
                <a:latin typeface="Georgia"/>
                <a:ea typeface="Georgia"/>
                <a:cs typeface="Georgia"/>
                <a:sym typeface="Georgia"/>
              </a:rPr>
              <a:t>Portes de largeur différentes</a:t>
            </a:r>
            <a:endParaRPr lang="fr" i="1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14" y="1261618"/>
            <a:ext cx="3405074" cy="28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79" y="1450531"/>
            <a:ext cx="4747039" cy="30398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 smtClean="0"/>
              <a:t>Résultats</a:t>
            </a:r>
            <a:endParaRPr lang="fr-FR" sz="3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199" y="1444171"/>
            <a:ext cx="4121573" cy="34816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1 : Essai avant de voir l’avatar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2 : Sans stimulation tactile / Sans modification de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3 </a:t>
            </a:r>
            <a:r>
              <a:rPr lang="fr-FR" sz="1600" dirty="0"/>
              <a:t>: Sans stimulation tactile / </a:t>
            </a:r>
            <a:r>
              <a:rPr lang="fr-FR" sz="1600" dirty="0" smtClean="0"/>
              <a:t>Avec </a:t>
            </a:r>
            <a:r>
              <a:rPr lang="fr-FR" sz="1600" dirty="0"/>
              <a:t>modification de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4 </a:t>
            </a:r>
            <a:r>
              <a:rPr lang="fr-FR" sz="1600" dirty="0"/>
              <a:t>: </a:t>
            </a:r>
            <a:r>
              <a:rPr lang="fr-FR" sz="1600" dirty="0" smtClean="0"/>
              <a:t>Avec </a:t>
            </a:r>
            <a:r>
              <a:rPr lang="fr-FR" sz="1600" dirty="0"/>
              <a:t>stimulation tactile / </a:t>
            </a:r>
            <a:r>
              <a:rPr lang="fr-FR" sz="1600" dirty="0" smtClean="0"/>
              <a:t>Sans </a:t>
            </a:r>
            <a:r>
              <a:rPr lang="fr-FR" sz="1600" dirty="0"/>
              <a:t>modification de corps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5 </a:t>
            </a:r>
            <a:r>
              <a:rPr lang="fr-FR" sz="1600" dirty="0"/>
              <a:t>: </a:t>
            </a:r>
            <a:r>
              <a:rPr lang="fr-FR" sz="1600" dirty="0" smtClean="0"/>
              <a:t>Avec </a:t>
            </a:r>
            <a:r>
              <a:rPr lang="fr-FR" sz="1600" dirty="0"/>
              <a:t>stimulation tactile / </a:t>
            </a:r>
            <a:r>
              <a:rPr lang="fr-FR" sz="1600" dirty="0" smtClean="0"/>
              <a:t>Avec </a:t>
            </a:r>
            <a:r>
              <a:rPr lang="fr-FR" sz="1600" dirty="0"/>
              <a:t>modification de </a:t>
            </a:r>
            <a:r>
              <a:rPr lang="fr-FR" sz="1600" dirty="0" smtClean="0"/>
              <a:t>corps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5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5084107" y="2808312"/>
            <a:ext cx="312057" cy="324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846591" y="2276242"/>
            <a:ext cx="993743" cy="1211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290761" y="1535265"/>
            <a:ext cx="993743" cy="2394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 sz="3000" dirty="0" smtClean="0"/>
              <a:t>Conclusion et Pespectives</a:t>
            </a:r>
            <a:endParaRPr lang="fr" sz="3000"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212600"/>
            <a:ext cx="8070899" cy="35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fr-FR" sz="1800" dirty="0" smtClean="0"/>
          </a:p>
          <a:p>
            <a:r>
              <a:rPr lang="fr-FR" sz="1800" dirty="0" smtClean="0"/>
              <a:t>Modification du corps virtuel</a:t>
            </a:r>
          </a:p>
          <a:p>
            <a:endParaRPr lang="fr-FR" sz="1800" dirty="0" smtClean="0"/>
          </a:p>
          <a:p>
            <a:r>
              <a:rPr lang="fr-FR" sz="1800" dirty="0"/>
              <a:t>Corrélation </a:t>
            </a:r>
            <a:r>
              <a:rPr lang="fr-FR" sz="1800" dirty="0" err="1"/>
              <a:t>visuotactile</a:t>
            </a:r>
            <a:r>
              <a:rPr lang="fr-FR" sz="1800" dirty="0"/>
              <a:t> et corrélation </a:t>
            </a:r>
            <a:r>
              <a:rPr lang="fr-FR" sz="1800" dirty="0" err="1"/>
              <a:t>visuomotrice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 smtClean="0"/>
              <a:t>Matériels accessibles</a:t>
            </a:r>
            <a:endParaRPr lang="fr-FR" sz="1800" dirty="0"/>
          </a:p>
          <a:p>
            <a:pPr rtl="0">
              <a:spcBef>
                <a:spcPts val="0"/>
              </a:spcBef>
              <a:buNone/>
            </a:pPr>
            <a:endParaRPr lang="fr" sz="1800" dirty="0" smtClean="0"/>
          </a:p>
          <a:p>
            <a:pPr rtl="0">
              <a:spcBef>
                <a:spcPts val="0"/>
              </a:spcBef>
              <a:buNone/>
            </a:pPr>
            <a:r>
              <a:rPr lang="fr" sz="1800" dirty="0" smtClean="0"/>
              <a:t>Perspectives : </a:t>
            </a:r>
          </a:p>
          <a:p>
            <a:pPr rtl="0">
              <a:spcBef>
                <a:spcPts val="0"/>
              </a:spcBef>
              <a:buNone/>
            </a:pPr>
            <a:endParaRPr lang="fr" sz="1800" dirty="0"/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" sz="1800" dirty="0" smtClean="0"/>
              <a:t>Création de l’avatar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sz="1800" dirty="0" smtClean="0"/>
              <a:t>Utilisation </a:t>
            </a:r>
            <a:r>
              <a:rPr lang="fr" sz="1800" dirty="0"/>
              <a:t>à  long terme</a:t>
            </a:r>
          </a:p>
          <a:p>
            <a:endParaRPr lang="fr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6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14/14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148125" y="175575"/>
            <a:ext cx="8928900" cy="2729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3600" dirty="0"/>
              <a:t>Illusion de sortie de corps en réalité virtuelle </a:t>
            </a:r>
            <a:r>
              <a:rPr lang="fr" sz="3600" dirty="0" smtClean="0"/>
              <a:t>pour l’anorexie mentale</a:t>
            </a:r>
            <a:endParaRPr lang="fr" sz="3600" dirty="0"/>
          </a:p>
          <a:p>
            <a:pPr rtl="0">
              <a:spcBef>
                <a:spcPts val="0"/>
              </a:spcBef>
              <a:buNone/>
            </a:pPr>
            <a:endParaRPr sz="2400" i="1" dirty="0"/>
          </a:p>
          <a:p>
            <a:pPr rtl="0">
              <a:spcBef>
                <a:spcPts val="0"/>
              </a:spcBef>
              <a:buNone/>
            </a:pPr>
            <a:r>
              <a:rPr lang="fr" sz="2400" i="1" dirty="0"/>
              <a:t>Guillaume Biannic (g9bianni@enib.fr)</a:t>
            </a:r>
          </a:p>
          <a:p>
            <a:pPr rtl="0">
              <a:spcBef>
                <a:spcPts val="0"/>
              </a:spcBef>
              <a:buNone/>
            </a:pPr>
            <a:endParaRPr sz="2400" i="1" dirty="0"/>
          </a:p>
          <a:p>
            <a:pPr rtl="0">
              <a:spcBef>
                <a:spcPts val="0"/>
              </a:spcBef>
              <a:buNone/>
            </a:pPr>
            <a:r>
              <a:rPr lang="fr" sz="1400" i="1" dirty="0"/>
              <a:t>Encadrants : Nathalie Le Bigot (nathalie.lebigot@univ-brest.fr), Cédric Buche (buche@enib.fr)</a:t>
            </a:r>
          </a:p>
          <a:p>
            <a:pPr>
              <a:spcBef>
                <a:spcPts val="0"/>
              </a:spcBef>
              <a:buNone/>
            </a:pPr>
            <a:endParaRPr sz="2400" i="1" dirty="0"/>
          </a:p>
        </p:txBody>
      </p:sp>
      <p:sp>
        <p:nvSpPr>
          <p:cNvPr id="40" name="Shape 40"/>
          <p:cNvSpPr txBox="1"/>
          <p:nvPr/>
        </p:nvSpPr>
        <p:spPr>
          <a:xfrm>
            <a:off x="8570250" y="4791000"/>
            <a:ext cx="573600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899" y="4121624"/>
            <a:ext cx="1905126" cy="9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124" y="4034400"/>
            <a:ext cx="1719874" cy="11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61" y="3581202"/>
            <a:ext cx="2226586" cy="117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3807" y="3276358"/>
            <a:ext cx="953799" cy="17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2966" y="3097164"/>
            <a:ext cx="5260882" cy="87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41" y="4251931"/>
            <a:ext cx="1518840" cy="6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060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Bibliographie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1800" dirty="0"/>
              <a:t>[Luyat, 2014] Luyat, M., 2014, Les apports de la psychologie cognitive et de la neuropsychologie dans la compréhension de l'anorexie </a:t>
            </a:r>
            <a:r>
              <a:rPr lang="fr" sz="1800" dirty="0" smtClean="0"/>
              <a:t>mental</a:t>
            </a:r>
          </a:p>
          <a:p>
            <a:r>
              <a:rPr lang="fr-FR" sz="1800" dirty="0" smtClean="0"/>
              <a:t>[</a:t>
            </a:r>
            <a:r>
              <a:rPr lang="fr-FR" sz="1800" dirty="0" err="1" smtClean="0"/>
              <a:t>Guardia</a:t>
            </a:r>
            <a:r>
              <a:rPr lang="fr-FR" sz="1800" dirty="0" smtClean="0"/>
              <a:t> et al, 2010] </a:t>
            </a:r>
            <a:r>
              <a:rPr lang="fr-FR" sz="1800" dirty="0" err="1" smtClean="0"/>
              <a:t>Guardia</a:t>
            </a:r>
            <a:r>
              <a:rPr lang="fr-FR" sz="1800" dirty="0" smtClean="0"/>
              <a:t>, D., </a:t>
            </a:r>
            <a:r>
              <a:rPr lang="fr-FR" sz="1800" dirty="0" err="1" smtClean="0"/>
              <a:t>Lafarguea</a:t>
            </a:r>
            <a:r>
              <a:rPr lang="fr-FR" sz="1800" dirty="0" smtClean="0"/>
              <a:t>, G., Thomas, P., </a:t>
            </a:r>
            <a:r>
              <a:rPr lang="fr-FR" sz="1800" dirty="0" err="1" smtClean="0"/>
              <a:t>Dodin</a:t>
            </a:r>
            <a:r>
              <a:rPr lang="fr-FR" sz="1800" dirty="0" smtClean="0"/>
              <a:t>, V., </a:t>
            </a:r>
            <a:r>
              <a:rPr lang="fr-FR" sz="1800" dirty="0" err="1" smtClean="0"/>
              <a:t>Cottencin</a:t>
            </a:r>
            <a:r>
              <a:rPr lang="fr-FR" sz="1800" dirty="0" smtClean="0"/>
              <a:t>, O., &amp; </a:t>
            </a:r>
            <a:r>
              <a:rPr lang="fr-FR" sz="1800" dirty="0" err="1" smtClean="0"/>
              <a:t>Luyat</a:t>
            </a:r>
            <a:r>
              <a:rPr lang="fr-FR" sz="1800" dirty="0" smtClean="0"/>
              <a:t>, M. (2010). </a:t>
            </a:r>
            <a:r>
              <a:rPr lang="en-US" sz="1800" dirty="0" smtClean="0"/>
              <a:t>Anticipation of body-scaled action is </a:t>
            </a:r>
            <a:r>
              <a:rPr lang="en-US" sz="1800" dirty="0" err="1" smtClean="0"/>
              <a:t>modfied</a:t>
            </a:r>
            <a:r>
              <a:rPr lang="en-US" sz="1800" dirty="0" smtClean="0"/>
              <a:t> in anorexia nervosa. </a:t>
            </a:r>
            <a:r>
              <a:rPr lang="en-US" sz="1800" dirty="0" err="1" smtClean="0"/>
              <a:t>Neuropsychologia</a:t>
            </a:r>
            <a:r>
              <a:rPr lang="en-US" sz="1800" dirty="0"/>
              <a:t>, </a:t>
            </a:r>
            <a:r>
              <a:rPr lang="en-US" sz="1800" dirty="0" smtClean="0"/>
              <a:t>Volume </a:t>
            </a:r>
            <a:r>
              <a:rPr lang="fr-FR" sz="1800" dirty="0" smtClean="0"/>
              <a:t>48</a:t>
            </a:r>
            <a:r>
              <a:rPr lang="fr-FR" sz="1800" dirty="0"/>
              <a:t>, Issue 13, Pages 3961-3966</a:t>
            </a:r>
            <a:endParaRPr lang="fr"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 dirty="0"/>
              <a:t>[Blanke et al., 2010] Lopez, C., &amp; Blanke, O., 2010, Quand l'esprit met le corps à </a:t>
            </a:r>
            <a:r>
              <a:rPr lang="fr" sz="1800" dirty="0" smtClean="0"/>
              <a:t>distance</a:t>
            </a:r>
          </a:p>
          <a:p>
            <a:r>
              <a:rPr lang="en-US" sz="1800" dirty="0" smtClean="0"/>
              <a:t>[</a:t>
            </a:r>
            <a:r>
              <a:rPr lang="en-US" sz="1800" dirty="0" err="1" smtClean="0"/>
              <a:t>Ehrsson</a:t>
            </a:r>
            <a:r>
              <a:rPr lang="en-US" sz="1800" dirty="0" smtClean="0"/>
              <a:t>, 2007] </a:t>
            </a:r>
            <a:r>
              <a:rPr lang="en-US" sz="1800" dirty="0" err="1" smtClean="0"/>
              <a:t>Ehrsson</a:t>
            </a:r>
            <a:r>
              <a:rPr lang="en-US" sz="1800" dirty="0" smtClean="0"/>
              <a:t> </a:t>
            </a:r>
            <a:r>
              <a:rPr lang="en-US" sz="1800" dirty="0"/>
              <a:t>H. H. (2007). The experimental induction of out-of-body experiences. Science , </a:t>
            </a:r>
            <a:r>
              <a:rPr lang="en-US" sz="1800" dirty="0" smtClean="0"/>
              <a:t>317,</a:t>
            </a:r>
            <a:r>
              <a:rPr lang="fr-FR" sz="1800" dirty="0" smtClean="0"/>
              <a:t>1048</a:t>
            </a:r>
            <a:r>
              <a:rPr lang="fr-FR" sz="1800" dirty="0"/>
              <a:t>.</a:t>
            </a:r>
            <a:endParaRPr lang="fr" sz="1800" dirty="0" smtClean="0"/>
          </a:p>
          <a:p>
            <a:r>
              <a:rPr lang="fr-FR" sz="1800" dirty="0" smtClean="0"/>
              <a:t>[Slater et al,, 2008] Slater</a:t>
            </a:r>
            <a:r>
              <a:rPr lang="fr-FR" sz="1800" dirty="0"/>
              <a:t>, M., </a:t>
            </a:r>
            <a:r>
              <a:rPr lang="fr-FR" sz="1800" dirty="0" err="1"/>
              <a:t>Spanlang</a:t>
            </a:r>
            <a:r>
              <a:rPr lang="fr-FR" sz="1800" dirty="0"/>
              <a:t>, B., </a:t>
            </a:r>
            <a:r>
              <a:rPr lang="fr-FR" sz="1800" dirty="0" err="1"/>
              <a:t>Frisoli</a:t>
            </a:r>
            <a:r>
              <a:rPr lang="fr-FR" sz="1800" dirty="0"/>
              <a:t>, A., &amp; Sanchez-Vives, M.V. (2008). Virtual hand </a:t>
            </a:r>
            <a:r>
              <a:rPr lang="fr-FR" sz="1800" dirty="0" smtClean="0"/>
              <a:t>illusion </a:t>
            </a:r>
            <a:r>
              <a:rPr lang="en-US" sz="1800" dirty="0" smtClean="0"/>
              <a:t>induced </a:t>
            </a:r>
            <a:r>
              <a:rPr lang="en-US" sz="1800" dirty="0"/>
              <a:t>by visual- proprioceptive and motor correlations. </a:t>
            </a:r>
            <a:r>
              <a:rPr lang="en-US" sz="1800" dirty="0" err="1"/>
              <a:t>PLoS</a:t>
            </a:r>
            <a:r>
              <a:rPr lang="en-US" sz="1800" dirty="0"/>
              <a:t> ONE 5(4</a:t>
            </a:r>
            <a:r>
              <a:rPr lang="en-US" sz="1800" dirty="0" smtClean="0"/>
              <a:t>): e10381.</a:t>
            </a:r>
            <a:endParaRPr lang="fr"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Bibliographie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fr" sz="1800" dirty="0"/>
              <a:t>[Ehrsson et al., 2014] Preston, C., &amp; Ehrsson, H. H., 2014, Illusory changes in body size modulate body satisfaction in a way that is related to non-clinical eating disorder psychopathology</a:t>
            </a:r>
          </a:p>
          <a:p>
            <a:pPr lvl="0"/>
            <a:r>
              <a:rPr lang="fr" sz="1800" dirty="0" smtClean="0"/>
              <a:t>[</a:t>
            </a:r>
            <a:r>
              <a:rPr lang="fr" sz="1800" dirty="0"/>
              <a:t>Lenggenhager et al., 2007] Lenggenhager, B., Tadi, T., Metzinger, T., &amp; Blanke, O., 2007, Video ergo sum : manipulating bodily self-consciousness</a:t>
            </a:r>
          </a:p>
          <a:p>
            <a:pPr lvl="0"/>
            <a:r>
              <a:rPr lang="fr" sz="1800" dirty="0"/>
              <a:t>[Zhong et al., 2009] Zhong Y., Liu H., &amp; Jinag J., 2009, 3D Human Body Morphing Based on Shape </a:t>
            </a:r>
            <a:r>
              <a:rPr lang="fr" sz="1800" dirty="0" smtClean="0"/>
              <a:t>Interpolation</a:t>
            </a:r>
          </a:p>
          <a:p>
            <a:r>
              <a:rPr lang="en-US" sz="1800" dirty="0" smtClean="0"/>
              <a:t>[Lee et al., 2001] Lee</a:t>
            </a:r>
            <a:r>
              <a:rPr lang="en-US" sz="1800" dirty="0"/>
              <a:t>, W., </a:t>
            </a:r>
            <a:r>
              <a:rPr lang="en-US" sz="1800" dirty="0" err="1"/>
              <a:t>Magnenat-Thalmann</a:t>
            </a:r>
            <a:r>
              <a:rPr lang="en-US" sz="1800" dirty="0"/>
              <a:t> N. (2001). Virtual Body Morphing Computer Animation, </a:t>
            </a:r>
            <a:r>
              <a:rPr lang="en-US" sz="1800" dirty="0" smtClean="0"/>
              <a:t>The Fourteenth </a:t>
            </a:r>
            <a:r>
              <a:rPr lang="en-US" sz="1800" dirty="0"/>
              <a:t>Conference on Computer Animation. Proceedings, p158-166</a:t>
            </a:r>
            <a:endParaRPr lang="fr" sz="1800" dirty="0" smtClean="0"/>
          </a:p>
          <a:p>
            <a:r>
              <a:rPr lang="fr-FR" sz="1800" dirty="0" smtClean="0"/>
              <a:t>[</a:t>
            </a:r>
            <a:r>
              <a:rPr lang="fr-FR" sz="1800" dirty="0" err="1" smtClean="0"/>
              <a:t>Knossow</a:t>
            </a:r>
            <a:r>
              <a:rPr lang="fr-FR" sz="1800" dirty="0" smtClean="0"/>
              <a:t>, 2007] </a:t>
            </a:r>
            <a:r>
              <a:rPr lang="fr-FR" sz="1800" dirty="0" err="1" smtClean="0"/>
              <a:t>Knossow</a:t>
            </a:r>
            <a:r>
              <a:rPr lang="fr-FR" sz="1800" dirty="0"/>
              <a:t>, D. (2007</a:t>
            </a:r>
            <a:r>
              <a:rPr lang="fr-FR" sz="1800" dirty="0" smtClean="0"/>
              <a:t>).Paramétrage </a:t>
            </a:r>
            <a:r>
              <a:rPr lang="fr-FR" sz="1800" dirty="0"/>
              <a:t>et Capture </a:t>
            </a:r>
            <a:r>
              <a:rPr lang="fr-FR" sz="1800" dirty="0" smtClean="0"/>
              <a:t>Multi caméras </a:t>
            </a:r>
            <a:r>
              <a:rPr lang="fr-FR" sz="1800" dirty="0"/>
              <a:t>du Mouvement Humain. </a:t>
            </a:r>
            <a:r>
              <a:rPr lang="fr-FR" sz="1800" dirty="0" err="1" smtClean="0"/>
              <a:t>Human</a:t>
            </a:r>
            <a:r>
              <a:rPr lang="fr-FR" sz="1800" dirty="0" smtClean="0"/>
              <a:t>-Computer </a:t>
            </a:r>
            <a:r>
              <a:rPr lang="fr-FR" sz="1800" dirty="0"/>
              <a:t>Interaction. Institut National Polytechnique de Grenoble - INPG.</a:t>
            </a: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Bibliographie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fr-FR" sz="1800" dirty="0" smtClean="0"/>
              <a:t>[</a:t>
            </a:r>
            <a:r>
              <a:rPr lang="fr-FR" sz="1800" dirty="0" err="1" smtClean="0"/>
              <a:t>Zong</a:t>
            </a:r>
            <a:r>
              <a:rPr lang="fr-FR" sz="1800" dirty="0" smtClean="0"/>
              <a:t>, 2012] </a:t>
            </a:r>
            <a:r>
              <a:rPr lang="fr-FR" sz="1800" dirty="0" err="1" smtClean="0"/>
              <a:t>Zong</a:t>
            </a:r>
            <a:r>
              <a:rPr lang="fr-FR" sz="1800" dirty="0"/>
              <a:t>, C. (2012). </a:t>
            </a:r>
            <a:r>
              <a:rPr lang="fr-FR" sz="1800" dirty="0" smtClean="0"/>
              <a:t>Système embarquée </a:t>
            </a:r>
            <a:r>
              <a:rPr lang="fr-FR" sz="1800" dirty="0"/>
              <a:t>de capture et analyse du mouvement humain durant </a:t>
            </a:r>
            <a:r>
              <a:rPr lang="fr-FR" sz="1800" dirty="0" smtClean="0"/>
              <a:t>la marche</a:t>
            </a:r>
            <a:r>
              <a:rPr lang="fr-FR" sz="1800" dirty="0"/>
              <a:t>. </a:t>
            </a:r>
            <a:r>
              <a:rPr lang="fr-FR" sz="1800" dirty="0" err="1"/>
              <a:t>Automatic</a:t>
            </a:r>
            <a:r>
              <a:rPr lang="fr-FR" sz="1800" dirty="0"/>
              <a:t>. </a:t>
            </a:r>
            <a:r>
              <a:rPr lang="fr-FR" sz="1800" dirty="0" smtClean="0"/>
              <a:t>Université </a:t>
            </a:r>
            <a:r>
              <a:rPr lang="fr-FR" sz="1800" dirty="0"/>
              <a:t>Pierre et Marie Curie - Paris VI.</a:t>
            </a:r>
            <a:endParaRPr lang="fr" sz="1800" dirty="0" smtClean="0"/>
          </a:p>
          <a:p>
            <a:r>
              <a:rPr lang="fr" sz="1800" dirty="0" smtClean="0"/>
              <a:t>[</a:t>
            </a:r>
            <a:r>
              <a:rPr lang="fr" sz="1800" dirty="0"/>
              <a:t>Zeng et al., 2012] Wenjun Zeng &amp; Zhengyou Zhang, 2012, Microsoft Kinect Sensor and Its Effect</a:t>
            </a:r>
          </a:p>
          <a:p>
            <a:r>
              <a:rPr lang="fr" sz="1800" dirty="0" smtClean="0">
                <a:solidFill>
                  <a:schemeClr val="bg2"/>
                </a:solidFill>
              </a:rPr>
              <a:t>[</a:t>
            </a:r>
            <a:r>
              <a:rPr lang="fr" sz="1800" dirty="0">
                <a:solidFill>
                  <a:schemeClr val="bg2"/>
                </a:solidFill>
              </a:rPr>
              <a:t>Lun et al., 2015] </a:t>
            </a:r>
            <a:r>
              <a:rPr lang="fi-FI" sz="1800" dirty="0"/>
              <a:t>Lun, R., &amp; Zhao, W. (2015). </a:t>
            </a:r>
            <a:r>
              <a:rPr lang="en-US" sz="1800" dirty="0" smtClean="0"/>
              <a:t>A </a:t>
            </a:r>
            <a:r>
              <a:rPr lang="en-US" sz="1800" dirty="0"/>
              <a:t>Survey of Applications and Human Motion Recognition </a:t>
            </a:r>
            <a:r>
              <a:rPr lang="en-US" sz="1800" dirty="0" err="1" smtClean="0"/>
              <a:t>withMicrosoft</a:t>
            </a:r>
            <a:r>
              <a:rPr lang="en-US" sz="1800" dirty="0" smtClean="0"/>
              <a:t> </a:t>
            </a:r>
            <a:r>
              <a:rPr lang="en-US" sz="1800" dirty="0"/>
              <a:t>Kinect. International Journal of Pattern Recognition and </a:t>
            </a:r>
            <a:r>
              <a:rPr lang="en-US" sz="1800" dirty="0" err="1"/>
              <a:t>Articial</a:t>
            </a:r>
            <a:r>
              <a:rPr lang="en-US" sz="1800" dirty="0"/>
              <a:t> Intelligence.</a:t>
            </a: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fr" sz="3000"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212600"/>
            <a:ext cx="8070899" cy="35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pic>
        <p:nvPicPr>
          <p:cNvPr id="7" name="Imag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1089" y="1174462"/>
            <a:ext cx="4804682" cy="365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46445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155474"/>
            <a:ext cx="8229600" cy="907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000" dirty="0" smtClean="0">
                <a:solidFill>
                  <a:srgbClr val="F3F3F3"/>
                </a:solidFill>
              </a:rPr>
              <a:t>Contexte</a:t>
            </a:r>
            <a:endParaRPr lang="fr" sz="1800" dirty="0">
              <a:solidFill>
                <a:srgbClr val="F3F3F3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488907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lang="fr-FR" sz="1800" dirty="0" smtClean="0"/>
          </a:p>
          <a:p>
            <a:pPr lvl="0"/>
            <a:r>
              <a:rPr lang="fr-FR" sz="1800" dirty="0" smtClean="0"/>
              <a:t>But </a:t>
            </a:r>
            <a:r>
              <a:rPr lang="fr-FR" sz="1800" dirty="0"/>
              <a:t>: </a:t>
            </a:r>
            <a:r>
              <a:rPr lang="fr-FR" sz="1800" dirty="0" smtClean="0"/>
              <a:t>Définir un outil pour aider </a:t>
            </a:r>
            <a:r>
              <a:rPr lang="fr-FR" sz="1800" dirty="0"/>
              <a:t>les patients souffrants d’anorexie mentale</a:t>
            </a:r>
          </a:p>
          <a:p>
            <a:pPr lvl="0"/>
            <a:endParaRPr lang="fr-FR" sz="1800" dirty="0" smtClean="0"/>
          </a:p>
          <a:p>
            <a:r>
              <a:rPr lang="fr" sz="1800" dirty="0">
                <a:solidFill>
                  <a:srgbClr val="000000"/>
                </a:solidFill>
              </a:rPr>
              <a:t>Modification de la perception du corps</a:t>
            </a:r>
            <a:r>
              <a:rPr lang="fr" sz="1800" dirty="0"/>
              <a:t> </a:t>
            </a:r>
            <a:r>
              <a:rPr lang="fr" sz="1800" dirty="0" smtClean="0"/>
              <a:t>nécessaire </a:t>
            </a:r>
            <a:r>
              <a:rPr lang="fr" sz="1800" dirty="0">
                <a:solidFill>
                  <a:schemeClr val="bg2"/>
                </a:solidFill>
              </a:rPr>
              <a:t>[Luyat, 2014]</a:t>
            </a:r>
          </a:p>
          <a:p>
            <a:pPr lvl="0"/>
            <a:endParaRPr lang="fr-FR" sz="1800" dirty="0"/>
          </a:p>
          <a:p>
            <a:pPr lvl="0"/>
            <a:r>
              <a:rPr lang="fr-FR" sz="1800" dirty="0"/>
              <a:t>Solutions existantes :</a:t>
            </a:r>
          </a:p>
          <a:p>
            <a:pPr lvl="0"/>
            <a:endParaRPr lang="fr-FR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Miroir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Massage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Dessin </a:t>
            </a:r>
          </a:p>
          <a:p>
            <a:pPr lvl="0"/>
            <a:endParaRPr lang="fr-FR" sz="1800" dirty="0"/>
          </a:p>
        </p:txBody>
      </p:sp>
      <p:sp>
        <p:nvSpPr>
          <p:cNvPr id="8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2/14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7627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fr" sz="3000"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212600"/>
            <a:ext cx="8070899" cy="35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91490"/>
              </p:ext>
            </p:extLst>
          </p:nvPr>
        </p:nvGraphicFramePr>
        <p:xfrm>
          <a:off x="1945950" y="1599293"/>
          <a:ext cx="4977363" cy="2394208"/>
        </p:xfrm>
        <a:graphic>
          <a:graphicData uri="http://schemas.openxmlformats.org/drawingml/2006/table">
            <a:tbl>
              <a:tblPr firstRow="1" bandRow="1"/>
              <a:tblGrid>
                <a:gridCol w="1659121"/>
                <a:gridCol w="1659121"/>
                <a:gridCol w="1659121"/>
              </a:tblGrid>
              <a:tr h="49796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Sans bâton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Bâton</a:t>
                      </a:r>
                      <a:endParaRPr lang="fr-FR" dirty="0"/>
                    </a:p>
                  </a:txBody>
                  <a:tcPr/>
                </a:tc>
              </a:tr>
              <a:tr h="699136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Corps virtuel est mon corps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-1,083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0,417</a:t>
                      </a:r>
                      <a:endParaRPr lang="fr-FR" dirty="0"/>
                    </a:p>
                  </a:txBody>
                  <a:tcPr/>
                </a:tc>
              </a:tr>
              <a:tr h="699136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Dérive vers l’avant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-1,54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-0,75</a:t>
                      </a:r>
                      <a:endParaRPr lang="fr-FR" dirty="0"/>
                    </a:p>
                  </a:txBody>
                  <a:tcPr/>
                </a:tc>
              </a:tr>
              <a:tr h="49796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Plus d’un corps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-1,625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-0,875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6711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fr" sz="3000"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212600"/>
            <a:ext cx="8070899" cy="35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966604"/>
              </p:ext>
            </p:extLst>
          </p:nvPr>
        </p:nvGraphicFramePr>
        <p:xfrm>
          <a:off x="1318727" y="2443194"/>
          <a:ext cx="6096000" cy="1112520"/>
        </p:xfrm>
        <a:graphic>
          <a:graphicData uri="http://schemas.openxmlformats.org/drawingml/2006/table">
            <a:tbl>
              <a:tblPr firstRow="1" bandRow="1"/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Synchronisation bâtons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2,541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Maniabilité de</a:t>
                      </a:r>
                      <a:r>
                        <a:rPr lang="fr-FR" baseline="0" dirty="0" smtClean="0"/>
                        <a:t> l’avatar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1,25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Crédibilité</a:t>
                      </a:r>
                      <a:r>
                        <a:rPr lang="fr-FR" baseline="0" dirty="0" smtClean="0"/>
                        <a:t> de l’avatar (visuellement)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1,25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9572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147999"/>
            <a:ext cx="8229600" cy="915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000" dirty="0">
                <a:solidFill>
                  <a:srgbClr val="F3F3F3"/>
                </a:solidFill>
              </a:rPr>
              <a:t>Sortie de corps en réalité virtuelle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 dirty="0">
                <a:solidFill>
                  <a:srgbClr val="F3F3F3"/>
                </a:solidFill>
              </a:rPr>
              <a:t>[Blanke et al., 2010]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58551" y="1200150"/>
            <a:ext cx="4917599" cy="378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fr" sz="1800" dirty="0" smtClean="0"/>
              <a:t>Nécessite une corrélation visuotactile et/ou visuomotrice </a:t>
            </a:r>
            <a:r>
              <a:rPr lang="fr-FR" sz="1800" dirty="0"/>
              <a:t>[Slater et </a:t>
            </a:r>
            <a:r>
              <a:rPr lang="fr-FR" sz="1800" dirty="0" smtClean="0"/>
              <a:t>al., </a:t>
            </a:r>
            <a:r>
              <a:rPr lang="fr-FR" sz="1800" dirty="0"/>
              <a:t>2008]</a:t>
            </a:r>
            <a:endParaRPr lang="fr" sz="1800" dirty="0"/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r>
              <a:rPr lang="fr" sz="1800" dirty="0"/>
              <a:t>Sensation d'appartenance </a:t>
            </a:r>
            <a:r>
              <a:rPr lang="fr" sz="1800" dirty="0" smtClean="0"/>
              <a:t>au </a:t>
            </a:r>
            <a:r>
              <a:rPr lang="fr" sz="1800" dirty="0"/>
              <a:t>corps </a:t>
            </a:r>
            <a:r>
              <a:rPr lang="fr" sz="1800" dirty="0" smtClean="0"/>
              <a:t>virtuel</a:t>
            </a:r>
            <a:r>
              <a:rPr lang="en-US" sz="1800" dirty="0"/>
              <a:t> [</a:t>
            </a:r>
            <a:r>
              <a:rPr lang="en-US" sz="1800" dirty="0" err="1"/>
              <a:t>Ehrsson</a:t>
            </a:r>
            <a:r>
              <a:rPr lang="en-US" sz="1800" dirty="0"/>
              <a:t>, 2007]</a:t>
            </a:r>
            <a:endParaRPr lang="fr" sz="1800" dirty="0"/>
          </a:p>
          <a:p>
            <a:pPr rtl="0">
              <a:spcBef>
                <a:spcPts val="0"/>
              </a:spcBef>
              <a:buNone/>
            </a:pPr>
            <a:endParaRPr lang="fr-FR" sz="1800" dirty="0" smtClean="0"/>
          </a:p>
          <a:p>
            <a:r>
              <a:rPr lang="fr" sz="1800" dirty="0"/>
              <a:t>Modification de la satisfaction de son corps [Ehrsson et al., 2014]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>
              <a:spcBef>
                <a:spcPts val="0"/>
              </a:spcBef>
              <a:buNone/>
            </a:pPr>
            <a:r>
              <a:rPr lang="fr" sz="1800" dirty="0" smtClean="0"/>
              <a:t>Demande </a:t>
            </a:r>
            <a:r>
              <a:rPr lang="fr" sz="1800" dirty="0"/>
              <a:t>une </a:t>
            </a:r>
            <a:r>
              <a:rPr lang="fr" sz="1800" dirty="0" smtClean="0"/>
              <a:t>synchronisation entre le réel et le virtuel</a:t>
            </a:r>
            <a:endParaRPr lang="fr" sz="1800" dirty="0"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50" y="1200150"/>
            <a:ext cx="364807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5616687" y="3801000"/>
            <a:ext cx="3271800" cy="80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fr" i="1" dirty="0">
                <a:latin typeface="Georgia"/>
                <a:ea typeface="Georgia"/>
                <a:cs typeface="Georgia"/>
                <a:sym typeface="Georgia"/>
              </a:rPr>
              <a:t>Expérience de sortie de corps</a:t>
            </a:r>
          </a:p>
          <a:p>
            <a:pPr algn="ctr">
              <a:spcBef>
                <a:spcPts val="0"/>
              </a:spcBef>
              <a:buNone/>
            </a:pPr>
            <a:r>
              <a:rPr lang="fr" dirty="0">
                <a:latin typeface="Georgia"/>
                <a:ea typeface="Georgia"/>
                <a:cs typeface="Georgia"/>
                <a:sym typeface="Georgia"/>
              </a:rPr>
              <a:t>[Blanke et al., 2010]</a:t>
            </a:r>
          </a:p>
        </p:txBody>
      </p:sp>
      <p:sp>
        <p:nvSpPr>
          <p:cNvPr id="10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3/14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 smtClean="0"/>
              <a:t>Problématique</a:t>
            </a:r>
            <a:endParaRPr lang="fr-FR" sz="3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800" dirty="0" smtClean="0"/>
          </a:p>
          <a:p>
            <a:r>
              <a:rPr lang="fr-FR" sz="1800" dirty="0"/>
              <a:t>Avoir un impact sur la perception du corps</a:t>
            </a:r>
          </a:p>
          <a:p>
            <a:endParaRPr lang="fr-FR" sz="1800" dirty="0" smtClean="0"/>
          </a:p>
          <a:p>
            <a:r>
              <a:rPr lang="fr-FR" sz="1800" dirty="0" smtClean="0"/>
              <a:t>Reproduire le phénomène de sortie de corps en réalité virtuelle</a:t>
            </a:r>
          </a:p>
          <a:p>
            <a:endParaRPr lang="fr-FR" sz="1800" dirty="0"/>
          </a:p>
          <a:p>
            <a:r>
              <a:rPr lang="fr-FR" sz="1800" dirty="0" smtClean="0"/>
              <a:t>Utiliser un environnement complètement virtuel</a:t>
            </a:r>
          </a:p>
          <a:p>
            <a:endParaRPr lang="fr-FR" sz="1800" dirty="0"/>
          </a:p>
          <a:p>
            <a:r>
              <a:rPr lang="fr-FR" sz="1800" dirty="0" smtClean="0"/>
              <a:t>Utiliser du matériels « grand public »</a:t>
            </a:r>
          </a:p>
          <a:p>
            <a:endParaRPr lang="fr-FR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5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4/14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0597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 sz="3000" dirty="0"/>
              <a:t>Modification d’un corps </a:t>
            </a:r>
            <a:r>
              <a:rPr lang="fr" sz="3000" dirty="0" smtClean="0"/>
              <a:t>virtuel</a:t>
            </a:r>
            <a:r>
              <a:rPr lang="fr" sz="2400" dirty="0" smtClean="0">
                <a:solidFill>
                  <a:srgbClr val="F3F3F3"/>
                </a:solidFill>
              </a:rPr>
              <a:t/>
            </a:r>
            <a:br>
              <a:rPr lang="fr" sz="2400" dirty="0" smtClean="0">
                <a:solidFill>
                  <a:srgbClr val="F3F3F3"/>
                </a:solidFill>
              </a:rPr>
            </a:br>
            <a:r>
              <a:rPr lang="en-US" sz="1800" dirty="0" smtClean="0"/>
              <a:t>[</a:t>
            </a:r>
            <a:r>
              <a:rPr lang="en-US" sz="1800" dirty="0"/>
              <a:t>Lee et al., 2001</a:t>
            </a:r>
            <a:r>
              <a:rPr lang="en-US" sz="1800" dirty="0" smtClean="0"/>
              <a:t>]</a:t>
            </a:r>
            <a:endParaRPr lang="fr" sz="1800" dirty="0">
              <a:solidFill>
                <a:srgbClr val="F3F3F3"/>
              </a:solidFill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0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fr-FR" sz="1800" i="1" dirty="0" smtClean="0"/>
              <a:t>Morphing 3D </a:t>
            </a:r>
            <a:r>
              <a:rPr lang="en-US" sz="1800" dirty="0"/>
              <a:t>[Lee et al., 2001]</a:t>
            </a:r>
            <a:r>
              <a:rPr lang="fr-FR" sz="1800" dirty="0" smtClean="0"/>
              <a:t>:</a:t>
            </a:r>
          </a:p>
          <a:p>
            <a:pPr rtl="0">
              <a:spcBef>
                <a:spcPts val="0"/>
              </a:spcBef>
              <a:buNone/>
            </a:pPr>
            <a:endParaRPr lang="fr-FR" sz="1800" dirty="0" smtClean="0"/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dirty="0" smtClean="0"/>
              <a:t>Interpolation entre deux modèles</a:t>
            </a:r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dirty="0" smtClean="0"/>
              <a:t>Modèles doivent être définis de la même manière</a:t>
            </a:r>
          </a:p>
          <a:p>
            <a:pPr rtl="0">
              <a:spcBef>
                <a:spcPts val="0"/>
              </a:spcBef>
            </a:pPr>
            <a:endParaRPr lang="fr-FR" sz="1800" dirty="0"/>
          </a:p>
          <a:p>
            <a:r>
              <a:rPr lang="fr-FR" sz="1800" i="1" dirty="0" smtClean="0"/>
              <a:t>Shape Interpolation </a:t>
            </a:r>
            <a:r>
              <a:rPr lang="fr" sz="1800" dirty="0">
                <a:solidFill>
                  <a:schemeClr val="bg2"/>
                </a:solidFill>
              </a:rPr>
              <a:t>[Zhong et al., 2009]</a:t>
            </a:r>
            <a:r>
              <a:rPr lang="fr-FR" sz="1800" dirty="0" smtClean="0"/>
              <a:t>:</a:t>
            </a:r>
          </a:p>
          <a:p>
            <a:pPr rtl="0">
              <a:spcBef>
                <a:spcPts val="0"/>
              </a:spcBef>
            </a:pPr>
            <a:endParaRPr lang="fr-FR" sz="1800" i="1" dirty="0" smtClean="0"/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dirty="0" smtClean="0"/>
              <a:t>Ré-échantillonnage des modèles</a:t>
            </a:r>
            <a:endParaRPr sz="1800" dirty="0"/>
          </a:p>
        </p:txBody>
      </p:sp>
      <p:sp>
        <p:nvSpPr>
          <p:cNvPr id="97" name="Shape 97"/>
          <p:cNvSpPr txBox="1"/>
          <p:nvPr/>
        </p:nvSpPr>
        <p:spPr>
          <a:xfrm>
            <a:off x="4849575" y="3772104"/>
            <a:ext cx="4006800" cy="7998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-FR" i="1" dirty="0" smtClean="0">
                <a:latin typeface="Georgia" panose="02040502050405020303" pitchFamily="18" charset="0"/>
              </a:rPr>
              <a:t>Modèles </a:t>
            </a:r>
            <a:r>
              <a:rPr lang="fr-FR" i="1" dirty="0">
                <a:latin typeface="Georgia" panose="02040502050405020303" pitchFamily="18" charset="0"/>
              </a:rPr>
              <a:t>avec </a:t>
            </a:r>
            <a:r>
              <a:rPr lang="fr-FR" i="1" dirty="0" smtClean="0">
                <a:latin typeface="Georgia" panose="02040502050405020303" pitchFamily="18" charset="0"/>
              </a:rPr>
              <a:t>différentes </a:t>
            </a:r>
            <a:r>
              <a:rPr lang="fr-FR" i="1" dirty="0">
                <a:latin typeface="Georgia" panose="02040502050405020303" pitchFamily="18" charset="0"/>
              </a:rPr>
              <a:t>formes et la </a:t>
            </a:r>
            <a:r>
              <a:rPr lang="fr-FR" i="1" dirty="0" smtClean="0">
                <a:latin typeface="Georgia" panose="02040502050405020303" pitchFamily="18" charset="0"/>
              </a:rPr>
              <a:t>même </a:t>
            </a:r>
            <a:r>
              <a:rPr lang="fr-FR" i="1" dirty="0">
                <a:latin typeface="Georgia" panose="02040502050405020303" pitchFamily="18" charset="0"/>
              </a:rPr>
              <a:t>texture</a:t>
            </a:r>
            <a:r>
              <a:rPr lang="fr" i="1" dirty="0" smtClean="0">
                <a:latin typeface="Georgia"/>
                <a:ea typeface="Georgia"/>
                <a:cs typeface="Georgia"/>
                <a:sym typeface="Georgia"/>
              </a:rPr>
              <a:t> obtenus avec le Morphing 3D</a:t>
            </a:r>
            <a:endParaRPr lang="fr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536" y="1980016"/>
            <a:ext cx="4200878" cy="14208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9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5/14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 sz="3000" dirty="0"/>
              <a:t>Capture de </a:t>
            </a:r>
            <a:r>
              <a:rPr lang="fr" sz="3000" dirty="0" smtClean="0"/>
              <a:t>mouvement</a:t>
            </a:r>
            <a:endParaRPr lang="fr" sz="30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199" y="1241550"/>
            <a:ext cx="4452027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fr-FR" sz="1800" dirty="0" smtClean="0"/>
              <a:t>Capture optique avec marqueurs </a:t>
            </a:r>
            <a:r>
              <a:rPr lang="fr" sz="1800" dirty="0">
                <a:solidFill>
                  <a:schemeClr val="bg2"/>
                </a:solidFill>
              </a:rPr>
              <a:t>[</a:t>
            </a:r>
            <a:r>
              <a:rPr lang="fr-FR" sz="1800" dirty="0" err="1">
                <a:solidFill>
                  <a:schemeClr val="bg2"/>
                </a:solidFill>
              </a:rPr>
              <a:t>Knossow</a:t>
            </a:r>
            <a:r>
              <a:rPr lang="fr-FR" sz="1800" dirty="0">
                <a:solidFill>
                  <a:schemeClr val="bg2"/>
                </a:solidFill>
              </a:rPr>
              <a:t>, 2007</a:t>
            </a:r>
            <a:r>
              <a:rPr lang="fr" sz="1800" dirty="0">
                <a:solidFill>
                  <a:schemeClr val="bg2"/>
                </a:solidFill>
              </a:rPr>
              <a:t>] [</a:t>
            </a:r>
            <a:r>
              <a:rPr lang="fr-FR" sz="1800" dirty="0" err="1">
                <a:solidFill>
                  <a:schemeClr val="bg2"/>
                </a:solidFill>
              </a:rPr>
              <a:t>Zong</a:t>
            </a:r>
            <a:r>
              <a:rPr lang="fr-FR" sz="1800" dirty="0">
                <a:solidFill>
                  <a:schemeClr val="bg2"/>
                </a:solidFill>
              </a:rPr>
              <a:t>, 2012</a:t>
            </a:r>
            <a:r>
              <a:rPr lang="fr" sz="1800" dirty="0">
                <a:solidFill>
                  <a:schemeClr val="bg2"/>
                </a:solidFill>
              </a:rPr>
              <a:t>]</a:t>
            </a:r>
            <a:r>
              <a:rPr lang="fr-FR" sz="1800" dirty="0" smtClean="0"/>
              <a:t>:</a:t>
            </a:r>
          </a:p>
          <a:p>
            <a:pPr lvl="0"/>
            <a:endParaRPr lang="fr-FR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 smtClean="0"/>
              <a:t>Précis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sz="1800" dirty="0" smtClean="0"/>
              <a:t>Beaucoup </a:t>
            </a:r>
            <a:r>
              <a:rPr lang="fr" sz="1800" dirty="0"/>
              <a:t>de matériels</a:t>
            </a:r>
          </a:p>
          <a:p>
            <a:pPr lvl="0"/>
            <a:endParaRPr lang="fr-FR" sz="1800" dirty="0" smtClean="0"/>
          </a:p>
          <a:p>
            <a:pPr lvl="0"/>
            <a:r>
              <a:rPr lang="fr-FR" sz="1800" i="1" dirty="0" smtClean="0"/>
              <a:t>Kinect V1 et V2 </a:t>
            </a:r>
            <a:r>
              <a:rPr lang="fr" sz="1800" dirty="0">
                <a:solidFill>
                  <a:schemeClr val="bg2"/>
                </a:solidFill>
              </a:rPr>
              <a:t>[Zeng et al., 2012</a:t>
            </a:r>
            <a:r>
              <a:rPr lang="fr" sz="1800" dirty="0" smtClean="0">
                <a:solidFill>
                  <a:schemeClr val="bg2"/>
                </a:solidFill>
              </a:rPr>
              <a:t>][Lun et al., 2015]</a:t>
            </a:r>
            <a:r>
              <a:rPr lang="fr-FR" sz="1800" i="1" dirty="0" smtClean="0"/>
              <a:t>:</a:t>
            </a:r>
          </a:p>
          <a:p>
            <a:pPr lvl="0"/>
            <a:endParaRPr sz="1800" i="1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" sz="1800" dirty="0" smtClean="0"/>
              <a:t>Certains mouvements non preçus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sz="1800" dirty="0"/>
              <a:t>Une seule caméra nécessaire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dirty="0" smtClean="0"/>
              <a:t>Capture plus précise avec la </a:t>
            </a:r>
            <a:r>
              <a:rPr lang="fr-FR" sz="1800" i="1" dirty="0" smtClean="0"/>
              <a:t>Kinect V2</a:t>
            </a:r>
            <a:endParaRPr sz="1800" dirty="0"/>
          </a:p>
        </p:txBody>
      </p:sp>
      <p:sp>
        <p:nvSpPr>
          <p:cNvPr id="114" name="Shape 114"/>
          <p:cNvSpPr txBox="1"/>
          <p:nvPr/>
        </p:nvSpPr>
        <p:spPr>
          <a:xfrm>
            <a:off x="4859117" y="4580811"/>
            <a:ext cx="4006800" cy="4184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i="1" dirty="0">
                <a:latin typeface="Georgia"/>
                <a:ea typeface="Georgia"/>
                <a:cs typeface="Georgia"/>
                <a:sym typeface="Georgia"/>
              </a:rPr>
              <a:t>Microsoft </a:t>
            </a:r>
            <a:r>
              <a:rPr lang="fr" i="1" dirty="0" smtClean="0">
                <a:latin typeface="Georgia"/>
                <a:ea typeface="Georgia"/>
                <a:cs typeface="Georgia"/>
                <a:sym typeface="Georgia"/>
              </a:rPr>
              <a:t>Kinect V2</a:t>
            </a:r>
            <a:endParaRPr lang="fr" i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http://www.google.fr/url?source=imglanding&amp;ct=img&amp;q=http://images.bit-tech.net/news_images/2014/03/kinect-for-windows-v2/article_img.jpg&amp;sa=X&amp;ei=WymDVfmTKMWpsgGI9YOABQ&amp;ved=0CAkQ8wc&amp;usg=AFQjCNEb4uKWlH1xXY8lO9NH-kAhCAu3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061" y="3572177"/>
            <a:ext cx="1498911" cy="10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6/14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26" y="1297848"/>
            <a:ext cx="1890400" cy="1860768"/>
          </a:xfrm>
          <a:prstGeom prst="rect">
            <a:avLst/>
          </a:prstGeom>
        </p:spPr>
      </p:pic>
      <p:sp>
        <p:nvSpPr>
          <p:cNvPr id="11" name="Shape 114"/>
          <p:cNvSpPr txBox="1"/>
          <p:nvPr/>
        </p:nvSpPr>
        <p:spPr>
          <a:xfrm>
            <a:off x="4909226" y="3214913"/>
            <a:ext cx="4006800" cy="4184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fr" i="1" dirty="0" smtClean="0">
                <a:latin typeface="Georgia"/>
                <a:ea typeface="Georgia"/>
                <a:cs typeface="Georgia"/>
                <a:sym typeface="Georgia"/>
              </a:rPr>
              <a:t>Dispositif de système optique avec marqueurs</a:t>
            </a:r>
            <a:endParaRPr lang="fr" i="1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 smtClean="0"/>
              <a:t>Proposition</a:t>
            </a:r>
            <a:br>
              <a:rPr lang="fr-FR" sz="3000" dirty="0" smtClean="0"/>
            </a:br>
            <a:r>
              <a:rPr lang="fr" sz="2400" dirty="0">
                <a:solidFill>
                  <a:srgbClr val="F3F3F3"/>
                </a:solidFill>
              </a:rPr>
              <a:t>Sortie de corps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3876421" cy="3725699"/>
          </a:xfrm>
        </p:spPr>
        <p:txBody>
          <a:bodyPr/>
          <a:lstStyle/>
          <a:p>
            <a:endParaRPr lang="fr-FR" sz="1800" dirty="0" smtClean="0"/>
          </a:p>
          <a:p>
            <a:r>
              <a:rPr lang="fr-FR" sz="1800" dirty="0" smtClean="0"/>
              <a:t>Corrélation </a:t>
            </a:r>
            <a:r>
              <a:rPr lang="fr-FR" sz="1800" dirty="0" err="1" smtClean="0"/>
              <a:t>visuotactile</a:t>
            </a:r>
            <a:r>
              <a:rPr lang="fr-FR" sz="1800" dirty="0" smtClean="0"/>
              <a:t> et corrélation </a:t>
            </a:r>
            <a:r>
              <a:rPr lang="fr-FR" sz="1800" dirty="0" err="1" smtClean="0"/>
              <a:t>visuomotrice</a:t>
            </a:r>
            <a:endParaRPr lang="fr-FR" sz="1800" dirty="0" smtClean="0"/>
          </a:p>
          <a:p>
            <a:endParaRPr lang="fr-FR" sz="1800" dirty="0" smtClean="0"/>
          </a:p>
          <a:p>
            <a:r>
              <a:rPr lang="fr-FR" sz="1800" dirty="0" smtClean="0"/>
              <a:t>Stimuli tactile dans le dos</a:t>
            </a:r>
          </a:p>
          <a:p>
            <a:endParaRPr lang="fr-FR" sz="1800" dirty="0"/>
          </a:p>
          <a:p>
            <a:r>
              <a:rPr lang="fr-FR" sz="1800" dirty="0" smtClean="0"/>
              <a:t>Acquisition des mouvements :</a:t>
            </a:r>
          </a:p>
          <a:p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i="1" dirty="0" smtClean="0"/>
              <a:t>Microsoft Kinect V2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i="1" dirty="0" err="1" smtClean="0"/>
              <a:t>Razer</a:t>
            </a:r>
            <a:r>
              <a:rPr lang="fr-FR" sz="1800" i="1" dirty="0" smtClean="0"/>
              <a:t> Hydra</a:t>
            </a:r>
          </a:p>
          <a:p>
            <a:pPr lvl="1"/>
            <a:endParaRPr lang="fr-FR" sz="12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621" y="1430557"/>
            <a:ext cx="4353179" cy="326488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6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7/14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663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 smtClean="0"/>
              <a:t>Proposition</a:t>
            </a:r>
            <a:br>
              <a:rPr lang="fr-FR" sz="3000" dirty="0" smtClean="0"/>
            </a:br>
            <a:r>
              <a:rPr lang="fr" sz="2400" dirty="0" smtClean="0">
                <a:solidFill>
                  <a:srgbClr val="F3F3F3"/>
                </a:solidFill>
              </a:rPr>
              <a:t>Perception du corps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1" y="1200150"/>
            <a:ext cx="2770496" cy="3725699"/>
          </a:xfrm>
        </p:spPr>
        <p:txBody>
          <a:bodyPr/>
          <a:lstStyle/>
          <a:p>
            <a:r>
              <a:rPr lang="fr-FR" sz="1800" dirty="0" smtClean="0"/>
              <a:t>Choix de l’avatar de base par le patient</a:t>
            </a:r>
          </a:p>
          <a:p>
            <a:endParaRPr lang="fr-FR" sz="1800" i="1" dirty="0"/>
          </a:p>
          <a:p>
            <a:r>
              <a:rPr lang="fr-FR" sz="1800" dirty="0" smtClean="0"/>
              <a:t>Choix de l’avatar après transformation par le psychiatre</a:t>
            </a:r>
          </a:p>
          <a:p>
            <a:endParaRPr lang="fr-FR" sz="1800" dirty="0"/>
          </a:p>
          <a:p>
            <a:r>
              <a:rPr lang="fr-FR" sz="1800" dirty="0" smtClean="0"/>
              <a:t>Modification progressive grâce au </a:t>
            </a:r>
            <a:r>
              <a:rPr lang="fr-FR" sz="1800" i="1" dirty="0" smtClean="0"/>
              <a:t>Morphing 3D</a:t>
            </a:r>
          </a:p>
          <a:p>
            <a:endParaRPr lang="fr-FR" sz="1800" i="1" dirty="0"/>
          </a:p>
          <a:p>
            <a:r>
              <a:rPr lang="fr-FR" sz="1800" dirty="0" smtClean="0"/>
              <a:t>Transformation lente et discrète</a:t>
            </a:r>
          </a:p>
          <a:p>
            <a:pPr lvl="1"/>
            <a:endParaRPr lang="fr-FR" sz="12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7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8/14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97" y="1986488"/>
            <a:ext cx="1228738" cy="13851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65" y="1982611"/>
            <a:ext cx="1234111" cy="14003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37" y="1982611"/>
            <a:ext cx="1232409" cy="139287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93" y="3379356"/>
            <a:ext cx="1236219" cy="139274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712" y="3379356"/>
            <a:ext cx="1232409" cy="1405716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>
            <a:off x="5503935" y="1986488"/>
            <a:ext cx="1236441" cy="13851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4812382" y="3390842"/>
            <a:ext cx="1236441" cy="138512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5503935" y="1674832"/>
            <a:ext cx="1267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Choix Patient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638940" y="4804303"/>
            <a:ext cx="158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Choix Psychiatre</a:t>
            </a:r>
            <a:endParaRPr lang="fr-FR" dirty="0"/>
          </a:p>
        </p:txBody>
      </p:sp>
      <p:pic>
        <p:nvPicPr>
          <p:cNvPr id="4" name="DemoDiapoMorp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81886" y="1674832"/>
            <a:ext cx="5017147" cy="28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3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000" dirty="0" smtClean="0"/>
              <a:t>Réalisation</a:t>
            </a:r>
            <a:br>
              <a:rPr lang="fr-FR" sz="3000" dirty="0" smtClean="0"/>
            </a:br>
            <a:r>
              <a:rPr lang="fr-FR" sz="2400" dirty="0" smtClean="0"/>
              <a:t>Capture de mouvement</a:t>
            </a: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6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9/14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129" y="1375248"/>
            <a:ext cx="2411292" cy="2378709"/>
          </a:xfrm>
          <a:prstGeom prst="rect">
            <a:avLst/>
          </a:prstGeom>
        </p:spPr>
      </p:pic>
      <p:pic>
        <p:nvPicPr>
          <p:cNvPr id="2050" name="Picture 2" descr="http://www.google.fr/url?source=imglanding&amp;ct=img&amp;q=http://assets.razerzone.com/eeimages/products/64/razer-hydra-portal2-gallery-3.png&amp;sa=X&amp;ei=OjODVdbABMGtsgGTkY2AAg&amp;ved=0CAkQ8wc&amp;usg=AFQjCNGGzT0pKhimaR0HaJKbL9zmXeT9v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27" y="2357986"/>
            <a:ext cx="1861294" cy="139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14"/>
          <p:cNvSpPr txBox="1"/>
          <p:nvPr/>
        </p:nvSpPr>
        <p:spPr>
          <a:xfrm>
            <a:off x="4525320" y="3846545"/>
            <a:ext cx="2115429" cy="4385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i="1" dirty="0" smtClean="0">
                <a:latin typeface="Georgia"/>
                <a:ea typeface="Georgia"/>
                <a:cs typeface="Georgia"/>
                <a:sym typeface="Georgia"/>
              </a:rPr>
              <a:t>25 points reconnus Microsoft Kinect V2</a:t>
            </a:r>
            <a:endParaRPr lang="fr" i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Shape 114"/>
          <p:cNvSpPr txBox="1"/>
          <p:nvPr/>
        </p:nvSpPr>
        <p:spPr>
          <a:xfrm>
            <a:off x="6941630" y="3846545"/>
            <a:ext cx="2089489" cy="424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i="1" dirty="0" smtClean="0">
                <a:latin typeface="Georgia"/>
                <a:ea typeface="Georgia"/>
                <a:cs typeface="Georgia"/>
                <a:sym typeface="Georgia"/>
              </a:rPr>
              <a:t>Razer Hydra</a:t>
            </a:r>
            <a:endParaRPr lang="fr" i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Shape 112"/>
          <p:cNvSpPr txBox="1">
            <a:spLocks/>
          </p:cNvSpPr>
          <p:nvPr/>
        </p:nvSpPr>
        <p:spPr>
          <a:xfrm>
            <a:off x="457200" y="1241550"/>
            <a:ext cx="391493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30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24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None/>
              <a:defRPr sz="1800" b="0" i="0" u="none" strike="noStrike" cap="none" baseline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rtl val="0"/>
              </a:defRPr>
            </a:lvl9pPr>
          </a:lstStyle>
          <a:p>
            <a:r>
              <a:rPr lang="fr-FR" sz="1800" dirty="0" smtClean="0"/>
              <a:t>Mouvements du participant :</a:t>
            </a:r>
          </a:p>
          <a:p>
            <a:endParaRPr lang="fr-F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Récupération de l’orientation des articulations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Filtrage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 smtClean="0"/>
          </a:p>
          <a:p>
            <a:r>
              <a:rPr lang="fr-FR" sz="1800" dirty="0" smtClean="0"/>
              <a:t>Mouvements du bâton : </a:t>
            </a:r>
          </a:p>
          <a:p>
            <a:endParaRPr lang="fr-F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Position et orientation de la </a:t>
            </a:r>
            <a:r>
              <a:rPr lang="fr-FR" sz="1800" i="1" dirty="0" err="1"/>
              <a:t>Razer</a:t>
            </a:r>
            <a:r>
              <a:rPr lang="fr-FR" sz="1800" i="1" dirty="0"/>
              <a:t> Hydra </a:t>
            </a:r>
            <a:r>
              <a:rPr lang="fr-FR" sz="1800" dirty="0"/>
              <a:t>appliquées au bâton virtuel</a:t>
            </a:r>
          </a:p>
          <a:p>
            <a:endParaRPr lang="fr-FR" sz="1800" dirty="0"/>
          </a:p>
          <a:p>
            <a:endParaRPr lang="fr-FR" sz="1800" dirty="0"/>
          </a:p>
        </p:txBody>
      </p:sp>
      <p:pic>
        <p:nvPicPr>
          <p:cNvPr id="3" name="DemoDiapoKin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7965" y="1615165"/>
            <a:ext cx="4545567" cy="2556881"/>
          </a:xfrm>
          <a:prstGeom prst="rect">
            <a:avLst/>
          </a:prstGeom>
        </p:spPr>
      </p:pic>
      <p:pic>
        <p:nvPicPr>
          <p:cNvPr id="4" name="DemoDiapoBaton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-179" t="19340" r="-241" b="19801"/>
          <a:stretch/>
        </p:blipFill>
        <p:spPr>
          <a:xfrm>
            <a:off x="4279119" y="2113482"/>
            <a:ext cx="4752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11" grpId="0"/>
    </p:bldLst>
  </p:timing>
</p:sld>
</file>

<file path=ppt/theme/theme1.xml><?xml version="1.0" encoding="utf-8"?>
<a:theme xmlns:a="http://schemas.openxmlformats.org/drawingml/2006/main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12559</TotalTime>
  <Words>1124</Words>
  <Application>Microsoft Office PowerPoint</Application>
  <PresentationFormat>Affichage à l'écran (16:9)</PresentationFormat>
  <Paragraphs>196</Paragraphs>
  <Slides>21</Slides>
  <Notes>13</Notes>
  <HiddenSlides>0</HiddenSlides>
  <MMClips>4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4" baseType="lpstr">
      <vt:lpstr>Arial</vt:lpstr>
      <vt:lpstr>Georgia</vt:lpstr>
      <vt:lpstr>paper-plane</vt:lpstr>
      <vt:lpstr>Illusion de sortie de corps en réalité virtuelle pour l’anorexie mentale  Guillaume Biannic (g9bianni@enib.fr)  Encadrants : Nathalie Le Bigot (nathalie.lebigot@univ-brest.fr), Cédric Buche (buche@enib.fr) </vt:lpstr>
      <vt:lpstr>Contexte</vt:lpstr>
      <vt:lpstr>Sortie de corps en réalité virtuelle [Blanke et al., 2010]</vt:lpstr>
      <vt:lpstr>Problématique</vt:lpstr>
      <vt:lpstr>Modification d’un corps virtuel [Lee et al., 2001]</vt:lpstr>
      <vt:lpstr>Capture de mouvement</vt:lpstr>
      <vt:lpstr>Proposition Sortie de corps</vt:lpstr>
      <vt:lpstr>Proposition Perception du corps</vt:lpstr>
      <vt:lpstr>Réalisation Capture de mouvement</vt:lpstr>
      <vt:lpstr>Réalisation Avatars</vt:lpstr>
      <vt:lpstr>Application</vt:lpstr>
      <vt:lpstr>Evaluation </vt:lpstr>
      <vt:lpstr>Résultats</vt:lpstr>
      <vt:lpstr>Conclusion et Pespectives</vt:lpstr>
      <vt:lpstr>Illusion de sortie de corps en réalité virtuelle pour l’anorexie mentale  Guillaume Biannic (g9bianni@enib.fr)  Encadrants : Nathalie Le Bigot (nathalie.lebigot@univ-brest.fr), Cédric Buche (buche@enib.fr) </vt:lpstr>
      <vt:lpstr>Bibliographie</vt:lpstr>
      <vt:lpstr>Bibliographie</vt:lpstr>
      <vt:lpstr>Bibliographie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Illusion de sortie de corps en réalité virtuelle et trouble de l'image du corps  Guillaume Biannic (g9bianni@enib.fr)  Encadrants : Nathalie Le Bigot (nathalie.lebigot@univ-brest.fr), Cédric Buche (buche@enib.fr)</dc:title>
  <dc:creator>Guillaume Biannic</dc:creator>
  <cp:lastModifiedBy>Guillaume Biannic</cp:lastModifiedBy>
  <cp:revision>99</cp:revision>
  <dcterms:modified xsi:type="dcterms:W3CDTF">2015-06-25T09:17:24Z</dcterms:modified>
</cp:coreProperties>
</file>